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3"/>
  </p:notesMasterIdLst>
  <p:sldIdLst>
    <p:sldId id="261" r:id="rId5"/>
    <p:sldId id="262" r:id="rId6"/>
    <p:sldId id="263" r:id="rId7"/>
    <p:sldId id="264" r:id="rId8"/>
    <p:sldId id="265" r:id="rId9"/>
    <p:sldId id="266" r:id="rId10"/>
    <p:sldId id="267"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3" autoAdjust="0"/>
    <p:restoredTop sz="94660"/>
  </p:normalViewPr>
  <p:slideViewPr>
    <p:cSldViewPr snapToGrid="0">
      <p:cViewPr varScale="1">
        <p:scale>
          <a:sx n="115" d="100"/>
          <a:sy n="115" d="100"/>
        </p:scale>
        <p:origin x="120"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png>
</file>

<file path=ppt/media/image3.jpe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24-Jun-20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24-Jun-20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24-Jun-20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24-Jun-20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24-Jun-20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24-Jun-20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24-Jun-20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24-Jun-20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24-Jun-20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24-Jun-20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24-Jun-20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24-Jun-20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24-Jun-20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24-Jun-20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24-Jun-20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24-Jun-20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24-Jun-20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24-Jun-20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24-Jun-20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t>Fabric push button for Hospitals</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Interactive systems – sose20</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a:t>Project description</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991356" cy="3541714"/>
          </a:xfrm>
        </p:spPr>
        <p:txBody>
          <a:bodyPr>
            <a:normAutofit fontScale="77500" lnSpcReduction="20000"/>
          </a:bodyPr>
          <a:lstStyle/>
          <a:p>
            <a:pPr marL="0" indent="0">
              <a:lnSpc>
                <a:spcPct val="110000"/>
              </a:lnSpc>
              <a:buNone/>
            </a:pPr>
            <a:r>
              <a:rPr lang="en-US" dirty="0"/>
              <a:t>The impact of Coronavirus in the world is unimaginable. During these times we need to come up with a system that would greatly increase the efficiency of the hospitals. The smart gown is one of the ideas which would help in this. The fabric button is embedded in the hospital’s patient gown. So, with the touch of the patient, it can invoke a sound and we can extend to have a centralized system that tells which device has requested using TCP/IP.</a:t>
            </a:r>
            <a:endParaRPr lang="en-US" sz="1600" dirty="0"/>
          </a:p>
        </p:txBody>
      </p:sp>
      <p:pic>
        <p:nvPicPr>
          <p:cNvPr id="6" name="Picture 5">
            <a:extLst>
              <a:ext uri="{FF2B5EF4-FFF2-40B4-BE49-F238E27FC236}">
                <a16:creationId xmlns:a16="http://schemas.microsoft.com/office/drawing/2014/main" id="{D2C7AB07-25A2-4333-A7AD-4D486A42459A}"/>
              </a:ext>
            </a:extLst>
          </p:cNvPr>
          <p:cNvPicPr>
            <a:picLocks noChangeAspect="1"/>
          </p:cNvPicPr>
          <p:nvPr/>
        </p:nvPicPr>
        <p:blipFill>
          <a:blip r:embed="rId5"/>
          <a:stretch>
            <a:fillRect/>
          </a:stretch>
        </p:blipFill>
        <p:spPr>
          <a:xfrm>
            <a:off x="1609725" y="632896"/>
            <a:ext cx="5796996" cy="5796996"/>
          </a:xfrm>
          <a:prstGeom prst="rect">
            <a:avLst/>
          </a:prstGeom>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74387-B329-4031-96F9-90DA135A7FF4}"/>
              </a:ext>
            </a:extLst>
          </p:cNvPr>
          <p:cNvSpPr>
            <a:spLocks noGrp="1"/>
          </p:cNvSpPr>
          <p:nvPr>
            <p:ph type="title"/>
          </p:nvPr>
        </p:nvSpPr>
        <p:spPr>
          <a:xfrm>
            <a:off x="1143001" y="-196130"/>
            <a:ext cx="9905998" cy="1478570"/>
          </a:xfrm>
        </p:spPr>
        <p:txBody>
          <a:bodyPr/>
          <a:lstStyle/>
          <a:p>
            <a:r>
              <a:rPr lang="en-US" dirty="0"/>
              <a:t>Storyboard </a:t>
            </a:r>
            <a:r>
              <a:rPr lang="en-US" sz="1050" dirty="0"/>
              <a:t>for better understanding</a:t>
            </a:r>
          </a:p>
        </p:txBody>
      </p:sp>
      <p:pic>
        <p:nvPicPr>
          <p:cNvPr id="9" name="Content Placeholder 8">
            <a:extLst>
              <a:ext uri="{FF2B5EF4-FFF2-40B4-BE49-F238E27FC236}">
                <a16:creationId xmlns:a16="http://schemas.microsoft.com/office/drawing/2014/main" id="{5C8A5107-D924-4FE0-B003-D92DD989F723}"/>
              </a:ext>
            </a:extLst>
          </p:cNvPr>
          <p:cNvPicPr>
            <a:picLocks noGrp="1" noChangeAspect="1"/>
          </p:cNvPicPr>
          <p:nvPr>
            <p:ph idx="1"/>
          </p:nvPr>
        </p:nvPicPr>
        <p:blipFill>
          <a:blip r:embed="rId2"/>
          <a:stretch>
            <a:fillRect/>
          </a:stretch>
        </p:blipFill>
        <p:spPr>
          <a:xfrm>
            <a:off x="283927" y="1130530"/>
            <a:ext cx="11624145" cy="5611091"/>
          </a:xfrm>
        </p:spPr>
      </p:pic>
    </p:spTree>
    <p:extLst>
      <p:ext uri="{BB962C8B-B14F-4D97-AF65-F5344CB8AC3E}">
        <p14:creationId xmlns:p14="http://schemas.microsoft.com/office/powerpoint/2010/main" val="1603406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B7513-A3CD-4490-9BE7-9C96259BA7BC}"/>
              </a:ext>
            </a:extLst>
          </p:cNvPr>
          <p:cNvSpPr>
            <a:spLocks noGrp="1"/>
          </p:cNvSpPr>
          <p:nvPr>
            <p:ph type="title"/>
          </p:nvPr>
        </p:nvSpPr>
        <p:spPr>
          <a:xfrm>
            <a:off x="1207915" y="154190"/>
            <a:ext cx="9905998" cy="1478570"/>
          </a:xfrm>
        </p:spPr>
        <p:txBody>
          <a:bodyPr/>
          <a:lstStyle/>
          <a:p>
            <a:r>
              <a:rPr lang="en-US" dirty="0"/>
              <a:t>Prototype</a:t>
            </a:r>
          </a:p>
        </p:txBody>
      </p:sp>
      <p:sp>
        <p:nvSpPr>
          <p:cNvPr id="3" name="Content Placeholder 2">
            <a:extLst>
              <a:ext uri="{FF2B5EF4-FFF2-40B4-BE49-F238E27FC236}">
                <a16:creationId xmlns:a16="http://schemas.microsoft.com/office/drawing/2014/main" id="{2C20D14B-C818-4E1E-9781-562886426B16}"/>
              </a:ext>
            </a:extLst>
          </p:cNvPr>
          <p:cNvSpPr>
            <a:spLocks noGrp="1"/>
          </p:cNvSpPr>
          <p:nvPr>
            <p:ph idx="1"/>
          </p:nvPr>
        </p:nvSpPr>
        <p:spPr>
          <a:xfrm>
            <a:off x="1365855" y="1426527"/>
            <a:ext cx="9905999" cy="3541714"/>
          </a:xfrm>
        </p:spPr>
        <p:txBody>
          <a:bodyPr/>
          <a:lstStyle/>
          <a:p>
            <a:r>
              <a:rPr lang="en-US" dirty="0"/>
              <a:t>The basic circuit diagram is done on Fritzing. Source code is written for it and then simulated in </a:t>
            </a:r>
            <a:r>
              <a:rPr lang="en-US" dirty="0" err="1"/>
              <a:t>Tinkercad</a:t>
            </a:r>
            <a:r>
              <a:rPr lang="en-US" dirty="0"/>
              <a:t>.</a:t>
            </a:r>
          </a:p>
          <a:p>
            <a:r>
              <a:rPr lang="en-US" dirty="0"/>
              <a:t>The push-button is connected to digital pin 2 and the buzzer is controlled using pin 8 of the Arduino UNO board. The pins are configured and coded in such a way that when a button is pressed the buzzer will buzz.</a:t>
            </a:r>
          </a:p>
          <a:p>
            <a:endParaRPr lang="en-US" dirty="0"/>
          </a:p>
        </p:txBody>
      </p:sp>
      <p:pic>
        <p:nvPicPr>
          <p:cNvPr id="4" name="Content Placeholder 4">
            <a:extLst>
              <a:ext uri="{FF2B5EF4-FFF2-40B4-BE49-F238E27FC236}">
                <a16:creationId xmlns:a16="http://schemas.microsoft.com/office/drawing/2014/main" id="{F2185DFB-1DFD-4729-8BD0-FF63DB2A6863}"/>
              </a:ext>
            </a:extLst>
          </p:cNvPr>
          <p:cNvPicPr>
            <a:picLocks noChangeAspect="1"/>
          </p:cNvPicPr>
          <p:nvPr/>
        </p:nvPicPr>
        <p:blipFill>
          <a:blip r:embed="rId2"/>
          <a:stretch>
            <a:fillRect/>
          </a:stretch>
        </p:blipFill>
        <p:spPr>
          <a:xfrm>
            <a:off x="2053244" y="3937064"/>
            <a:ext cx="8380824" cy="2766746"/>
          </a:xfrm>
          <a:prstGeom prst="rect">
            <a:avLst/>
          </a:prstGeom>
        </p:spPr>
      </p:pic>
    </p:spTree>
    <p:extLst>
      <p:ext uri="{BB962C8B-B14F-4D97-AF65-F5344CB8AC3E}">
        <p14:creationId xmlns:p14="http://schemas.microsoft.com/office/powerpoint/2010/main" val="1177437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3489C-2BD0-4947-90F7-0DEEEEF8C472}"/>
              </a:ext>
            </a:extLst>
          </p:cNvPr>
          <p:cNvSpPr>
            <a:spLocks noGrp="1"/>
          </p:cNvSpPr>
          <p:nvPr>
            <p:ph type="title"/>
          </p:nvPr>
        </p:nvSpPr>
        <p:spPr>
          <a:xfrm>
            <a:off x="1141413" y="-262631"/>
            <a:ext cx="9905998" cy="1478570"/>
          </a:xfrm>
        </p:spPr>
        <p:txBody>
          <a:bodyPr/>
          <a:lstStyle/>
          <a:p>
            <a:r>
              <a:rPr lang="en-US" dirty="0"/>
              <a:t>Prototype</a:t>
            </a:r>
          </a:p>
        </p:txBody>
      </p:sp>
      <p:sp>
        <p:nvSpPr>
          <p:cNvPr id="3" name="Content Placeholder 2">
            <a:extLst>
              <a:ext uri="{FF2B5EF4-FFF2-40B4-BE49-F238E27FC236}">
                <a16:creationId xmlns:a16="http://schemas.microsoft.com/office/drawing/2014/main" id="{1AE6CF98-5593-40DD-9633-B053BFAB8158}"/>
              </a:ext>
            </a:extLst>
          </p:cNvPr>
          <p:cNvSpPr>
            <a:spLocks noGrp="1"/>
          </p:cNvSpPr>
          <p:nvPr>
            <p:ph idx="1"/>
          </p:nvPr>
        </p:nvSpPr>
        <p:spPr>
          <a:xfrm>
            <a:off x="1365856" y="836323"/>
            <a:ext cx="9905999" cy="3541714"/>
          </a:xfrm>
        </p:spPr>
        <p:txBody>
          <a:bodyPr/>
          <a:lstStyle/>
          <a:p>
            <a:r>
              <a:rPr lang="en-US" dirty="0"/>
              <a:t>In the next prototype, the same setup was implemented using UNO and LED.</a:t>
            </a:r>
          </a:p>
          <a:p>
            <a:r>
              <a:rPr lang="en-US" dirty="0"/>
              <a:t>In the further development, the push button will be replaced by fabric push button and LED by buzzer.</a:t>
            </a:r>
          </a:p>
          <a:p>
            <a:r>
              <a:rPr lang="en-US" dirty="0"/>
              <a:t>For the extended solution, there will be data transfer of the patient name and ward number to the main server.</a:t>
            </a:r>
          </a:p>
        </p:txBody>
      </p:sp>
      <p:pic>
        <p:nvPicPr>
          <p:cNvPr id="6" name="Picture 5">
            <a:extLst>
              <a:ext uri="{FF2B5EF4-FFF2-40B4-BE49-F238E27FC236}">
                <a16:creationId xmlns:a16="http://schemas.microsoft.com/office/drawing/2014/main" id="{02DD4B83-C90F-470F-8394-B4B8706267E3}"/>
              </a:ext>
            </a:extLst>
          </p:cNvPr>
          <p:cNvPicPr>
            <a:picLocks noChangeAspect="1"/>
          </p:cNvPicPr>
          <p:nvPr/>
        </p:nvPicPr>
        <p:blipFill>
          <a:blip r:embed="rId2"/>
          <a:stretch>
            <a:fillRect/>
          </a:stretch>
        </p:blipFill>
        <p:spPr>
          <a:xfrm>
            <a:off x="3599687" y="3337560"/>
            <a:ext cx="4989450" cy="3429000"/>
          </a:xfrm>
          <a:prstGeom prst="rect">
            <a:avLst/>
          </a:prstGeom>
        </p:spPr>
      </p:pic>
    </p:spTree>
    <p:extLst>
      <p:ext uri="{BB962C8B-B14F-4D97-AF65-F5344CB8AC3E}">
        <p14:creationId xmlns:p14="http://schemas.microsoft.com/office/powerpoint/2010/main" val="2547659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1D891-0BFE-4B17-8B9A-63381A051348}"/>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BF455711-CAE3-4118-9823-79D2B9E78706}"/>
              </a:ext>
            </a:extLst>
          </p:cNvPr>
          <p:cNvSpPr>
            <a:spLocks noGrp="1"/>
          </p:cNvSpPr>
          <p:nvPr>
            <p:ph idx="1"/>
          </p:nvPr>
        </p:nvSpPr>
        <p:spPr/>
        <p:txBody>
          <a:bodyPr>
            <a:normAutofit fontScale="92500" lnSpcReduction="10000"/>
          </a:bodyPr>
          <a:lstStyle/>
          <a:p>
            <a:r>
              <a:rPr lang="en-US" dirty="0"/>
              <a:t>As of the current state there are not much of challenge as the development is not yet full fledged started.</a:t>
            </a:r>
          </a:p>
          <a:p>
            <a:r>
              <a:rPr lang="en-US" dirty="0"/>
              <a:t>Pressure sensor threshold configuration to act as push button.</a:t>
            </a:r>
          </a:p>
          <a:p>
            <a:r>
              <a:rPr lang="en-US" dirty="0"/>
              <a:t>Making use of spacer material at right proportion so that it serves the purpose of insulation.</a:t>
            </a:r>
          </a:p>
          <a:p>
            <a:r>
              <a:rPr lang="en-US" dirty="0"/>
              <a:t>Future challenges would be configuration of IOT between devices as we need a microcontroller with 802.11 to transfer data.</a:t>
            </a:r>
          </a:p>
          <a:p>
            <a:r>
              <a:rPr lang="en-US" dirty="0"/>
              <a:t>Lack of materials and on time delivery of the product ordered.</a:t>
            </a:r>
          </a:p>
        </p:txBody>
      </p:sp>
    </p:spTree>
    <p:extLst>
      <p:ext uri="{BB962C8B-B14F-4D97-AF65-F5344CB8AC3E}">
        <p14:creationId xmlns:p14="http://schemas.microsoft.com/office/powerpoint/2010/main" val="4167727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3179C-5311-4D15-96D1-5DE3D025A17D}"/>
              </a:ext>
            </a:extLst>
          </p:cNvPr>
          <p:cNvSpPr>
            <a:spLocks noGrp="1"/>
          </p:cNvSpPr>
          <p:nvPr>
            <p:ph type="title"/>
          </p:nvPr>
        </p:nvSpPr>
        <p:spPr/>
        <p:txBody>
          <a:bodyPr/>
          <a:lstStyle/>
          <a:p>
            <a:r>
              <a:rPr lang="en-US" dirty="0"/>
              <a:t>Current status</a:t>
            </a:r>
          </a:p>
        </p:txBody>
      </p:sp>
      <p:sp>
        <p:nvSpPr>
          <p:cNvPr id="3" name="Content Placeholder 2">
            <a:extLst>
              <a:ext uri="{FF2B5EF4-FFF2-40B4-BE49-F238E27FC236}">
                <a16:creationId xmlns:a16="http://schemas.microsoft.com/office/drawing/2014/main" id="{8E89937D-1166-444C-BE99-B2F3914759C5}"/>
              </a:ext>
            </a:extLst>
          </p:cNvPr>
          <p:cNvSpPr>
            <a:spLocks noGrp="1"/>
          </p:cNvSpPr>
          <p:nvPr>
            <p:ph idx="1"/>
          </p:nvPr>
        </p:nvSpPr>
        <p:spPr/>
        <p:txBody>
          <a:bodyPr/>
          <a:lstStyle/>
          <a:p>
            <a:r>
              <a:rPr lang="en-US" dirty="0"/>
              <a:t>The setup is simulated and tested on </a:t>
            </a:r>
            <a:r>
              <a:rPr lang="en-US" dirty="0" err="1"/>
              <a:t>Tinkercad</a:t>
            </a:r>
            <a:r>
              <a:rPr lang="en-US" dirty="0"/>
              <a:t>.</a:t>
            </a:r>
          </a:p>
          <a:p>
            <a:r>
              <a:rPr lang="en-US" dirty="0"/>
              <a:t>The setup is implemented using UNO and LED.</a:t>
            </a:r>
          </a:p>
          <a:p>
            <a:r>
              <a:rPr lang="en-US" dirty="0"/>
              <a:t>The current status of development is ahead of proposed schedule.</a:t>
            </a:r>
          </a:p>
          <a:p>
            <a:r>
              <a:rPr lang="en-US" dirty="0"/>
              <a:t>The physical implementation of sensors has already started with the available materials.</a:t>
            </a:r>
          </a:p>
        </p:txBody>
      </p:sp>
    </p:spTree>
    <p:extLst>
      <p:ext uri="{BB962C8B-B14F-4D97-AF65-F5344CB8AC3E}">
        <p14:creationId xmlns:p14="http://schemas.microsoft.com/office/powerpoint/2010/main" val="910578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B2746-9B28-49E4-8D58-B8B26505374C}"/>
              </a:ext>
            </a:extLst>
          </p:cNvPr>
          <p:cNvSpPr>
            <a:spLocks noGrp="1"/>
          </p:cNvSpPr>
          <p:nvPr>
            <p:ph type="title"/>
          </p:nvPr>
        </p:nvSpPr>
        <p:spPr/>
        <p:txBody>
          <a:bodyPr/>
          <a:lstStyle/>
          <a:p>
            <a:r>
              <a:rPr lang="en-US" dirty="0"/>
              <a:t>Open questions</a:t>
            </a:r>
          </a:p>
        </p:txBody>
      </p:sp>
      <p:sp>
        <p:nvSpPr>
          <p:cNvPr id="3" name="Content Placeholder 2">
            <a:extLst>
              <a:ext uri="{FF2B5EF4-FFF2-40B4-BE49-F238E27FC236}">
                <a16:creationId xmlns:a16="http://schemas.microsoft.com/office/drawing/2014/main" id="{66A99CE7-0B8B-44C2-A2AC-C254AC95996A}"/>
              </a:ext>
            </a:extLst>
          </p:cNvPr>
          <p:cNvSpPr>
            <a:spLocks noGrp="1"/>
          </p:cNvSpPr>
          <p:nvPr>
            <p:ph idx="1"/>
          </p:nvPr>
        </p:nvSpPr>
        <p:spPr/>
        <p:txBody>
          <a:bodyPr/>
          <a:lstStyle/>
          <a:p>
            <a:r>
              <a:rPr lang="en-US" dirty="0"/>
              <a:t>There are major ambiguity over the tapping of signals from conductive fabric. As there are many methods which involve soldering or heating the fabric to put the wires. Also with respect to the type of wire to use. This would be eventually solved with proper research on the material.</a:t>
            </a:r>
          </a:p>
          <a:p>
            <a:r>
              <a:rPr lang="en-US" dirty="0"/>
              <a:t>There are ambiguity with respect to the spacer material used. Either to use </a:t>
            </a:r>
            <a:r>
              <a:rPr lang="en-US" dirty="0" err="1"/>
              <a:t>Velostat</a:t>
            </a:r>
            <a:r>
              <a:rPr lang="en-US" dirty="0"/>
              <a:t> or fusible interfacing material.</a:t>
            </a:r>
          </a:p>
          <a:p>
            <a:pPr marL="0" indent="0">
              <a:buNone/>
            </a:pPr>
            <a:endParaRPr lang="en-US" dirty="0"/>
          </a:p>
        </p:txBody>
      </p:sp>
    </p:spTree>
    <p:extLst>
      <p:ext uri="{BB962C8B-B14F-4D97-AF65-F5344CB8AC3E}">
        <p14:creationId xmlns:p14="http://schemas.microsoft.com/office/powerpoint/2010/main" val="875370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http://schemas.microsoft.com/office/2006/documentManagement/types"/>
    <ds:schemaRef ds:uri="http://purl.org/dc/elements/1.1/"/>
    <ds:schemaRef ds:uri="http://purl.org/dc/terms/"/>
    <ds:schemaRef ds:uri="http://schemas.microsoft.com/office/infopath/2007/PartnerControls"/>
    <ds:schemaRef ds:uri="http://www.w3.org/XML/1998/namespace"/>
    <ds:schemaRef ds:uri="http://schemas.openxmlformats.org/package/2006/metadata/core-properties"/>
    <ds:schemaRef ds:uri="http://schemas.microsoft.com/office/2006/metadata/properties"/>
    <ds:schemaRef ds:uri="16c05727-aa75-4e4a-9b5f-8a80a1165891"/>
    <ds:schemaRef ds:uri="71af3243-3dd4-4a8d-8c0d-dd76da1f02a5"/>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428</Words>
  <Application>Microsoft Office PowerPoint</Application>
  <PresentationFormat>Widescreen</PresentationFormat>
  <Paragraphs>26</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Tw Cen MT</vt:lpstr>
      <vt:lpstr>Circuit</vt:lpstr>
      <vt:lpstr>Fabric push button for Hospitals</vt:lpstr>
      <vt:lpstr>Project description</vt:lpstr>
      <vt:lpstr>Storyboard for better understanding</vt:lpstr>
      <vt:lpstr>Prototype</vt:lpstr>
      <vt:lpstr>Prototype</vt:lpstr>
      <vt:lpstr>Challenges</vt:lpstr>
      <vt:lpstr>Current status</vt:lpstr>
      <vt:lpstr>Open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2020-06-23T09:40:05Z</dcterms:created>
  <dcterms:modified xsi:type="dcterms:W3CDTF">2020-06-24T20:54:21Z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